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6" r:id="rId3"/>
  </p:sldMasterIdLst>
  <p:notesMasterIdLst>
    <p:notesMasterId r:id="rId40"/>
  </p:notesMasterIdLst>
  <p:sldIdLst>
    <p:sldId id="256" r:id="rId4"/>
    <p:sldId id="257" r:id="rId5"/>
    <p:sldId id="375" r:id="rId6"/>
    <p:sldId id="335" r:id="rId7"/>
    <p:sldId id="423" r:id="rId8"/>
    <p:sldId id="382" r:id="rId9"/>
    <p:sldId id="383" r:id="rId10"/>
    <p:sldId id="379" r:id="rId11"/>
    <p:sldId id="410" r:id="rId12"/>
    <p:sldId id="371" r:id="rId13"/>
    <p:sldId id="373" r:id="rId14"/>
    <p:sldId id="384" r:id="rId15"/>
    <p:sldId id="311" r:id="rId16"/>
    <p:sldId id="308" r:id="rId17"/>
    <p:sldId id="386" r:id="rId18"/>
    <p:sldId id="390" r:id="rId19"/>
    <p:sldId id="392" r:id="rId20"/>
    <p:sldId id="393" r:id="rId21"/>
    <p:sldId id="394" r:id="rId22"/>
    <p:sldId id="395" r:id="rId23"/>
    <p:sldId id="396" r:id="rId24"/>
    <p:sldId id="408" r:id="rId25"/>
    <p:sldId id="398" r:id="rId26"/>
    <p:sldId id="399" r:id="rId27"/>
    <p:sldId id="412" r:id="rId28"/>
    <p:sldId id="414" r:id="rId29"/>
    <p:sldId id="416" r:id="rId30"/>
    <p:sldId id="401" r:id="rId31"/>
    <p:sldId id="418" r:id="rId32"/>
    <p:sldId id="419" r:id="rId33"/>
    <p:sldId id="420" r:id="rId34"/>
    <p:sldId id="402" r:id="rId35"/>
    <p:sldId id="407" r:id="rId36"/>
    <p:sldId id="425" r:id="rId37"/>
    <p:sldId id="409" r:id="rId38"/>
    <p:sldId id="430" r:id="rId3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orient="horz" pos="757">
          <p15:clr>
            <a:srgbClr val="A4A3A4"/>
          </p15:clr>
        </p15:guide>
        <p15:guide id="5" pos="703">
          <p15:clr>
            <a:srgbClr val="A4A3A4"/>
          </p15:clr>
        </p15:guide>
        <p15:guide id="6" pos="4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y Schoen" initials="TS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7" autoAdjust="0"/>
    <p:restoredTop sz="94660" autoAdjust="0"/>
  </p:normalViewPr>
  <p:slideViewPr>
    <p:cSldViewPr showGuides="1">
      <p:cViewPr varScale="1">
        <p:scale>
          <a:sx n="83" d="100"/>
          <a:sy n="83" d="100"/>
        </p:scale>
        <p:origin x="-78" y="-990"/>
      </p:cViewPr>
      <p:guideLst>
        <p:guide orient="horz" pos="212"/>
        <p:guide orient="horz" pos="1800"/>
        <p:guide orient="horz" pos="757"/>
        <p:guide pos="2880"/>
        <p:guide pos="703"/>
        <p:guide pos="476"/>
      </p:guideLst>
    </p:cSldViewPr>
  </p:slideViewPr>
  <p:outlineViewPr>
    <p:cViewPr>
      <p:scale>
        <a:sx n="33" d="100"/>
        <a:sy n="33" d="100"/>
      </p:scale>
      <p:origin x="36" y="12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5333-A535-40B1-9AE5-EA44CC28706E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A142-331D-452F-A5AE-A2BB751876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8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A142-331D-452F-A5AE-A2BB751876D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A142-331D-452F-A5AE-A2BB751876D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7388"/>
            <a:ext cx="54832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err="1"/>
              <a:t>Verbouwing</a:t>
            </a:r>
            <a:r>
              <a:rPr lang="en-US" dirty="0"/>
              <a:t> flat = </a:t>
            </a:r>
            <a:r>
              <a:rPr lang="en-US" dirty="0" err="1"/>
              <a:t>ingrijpend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Gevraagd</a:t>
            </a:r>
            <a:r>
              <a:rPr lang="en-US" dirty="0">
                <a:sym typeface="Wingdings" panose="05000000000000000000" pitchFamily="2" charset="2"/>
              </a:rPr>
              <a:t> om in </a:t>
            </a:r>
            <a:r>
              <a:rPr lang="en-US" dirty="0" err="1">
                <a:sym typeface="Wingdings" panose="05000000000000000000" pitchFamily="2" charset="2"/>
              </a:rPr>
              <a:t>kaart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brengen</a:t>
            </a:r>
            <a:r>
              <a:rPr lang="en-US" dirty="0">
                <a:sym typeface="Wingdings" panose="05000000000000000000" pitchFamily="2" charset="2"/>
              </a:rPr>
              <a:t> wat </a:t>
            </a:r>
            <a:r>
              <a:rPr lang="en-US" dirty="0" err="1">
                <a:sym typeface="Wingdings" panose="05000000000000000000" pitchFamily="2" charset="2"/>
              </a:rPr>
              <a:t>bewoners</a:t>
            </a:r>
            <a:r>
              <a:rPr lang="en-US" dirty="0">
                <a:sym typeface="Wingdings" panose="05000000000000000000" pitchFamily="2" charset="2"/>
              </a:rPr>
              <a:t> nu </a:t>
            </a:r>
            <a:r>
              <a:rPr lang="en-US" dirty="0" err="1">
                <a:sym typeface="Wingdings" panose="05000000000000000000" pitchFamily="2" charset="2"/>
              </a:rPr>
              <a:t>eigenlijk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vinden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indent="0"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Twee </a:t>
            </a:r>
            <a:r>
              <a:rPr lang="en-US" dirty="0" err="1">
                <a:sym typeface="Wingdings" panose="05000000000000000000" pitchFamily="2" charset="2"/>
              </a:rPr>
              <a:t>deelvragen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/>
              <a:t>Wat is het </a:t>
            </a:r>
            <a:r>
              <a:rPr lang="en-US" dirty="0" err="1"/>
              <a:t>draagvlak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verduurzaming</a:t>
            </a:r>
            <a:r>
              <a:rPr lang="en-US" dirty="0"/>
              <a:t>?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? Is </a:t>
            </a:r>
            <a:r>
              <a:rPr lang="en-US" dirty="0" err="1"/>
              <a:t>duurzaamheid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?</a:t>
            </a:r>
            <a:br>
              <a:rPr lang="en-US" dirty="0"/>
            </a:br>
            <a:r>
              <a:rPr lang="en-US" i="1" dirty="0" err="1"/>
              <a:t>Algemener</a:t>
            </a:r>
            <a:r>
              <a:rPr lang="en-US" i="1" dirty="0"/>
              <a:t> over </a:t>
            </a:r>
            <a:r>
              <a:rPr lang="en-US" i="1" dirty="0" err="1"/>
              <a:t>thema</a:t>
            </a:r>
            <a:r>
              <a:rPr lang="en-US" i="1" dirty="0"/>
              <a:t> </a:t>
            </a:r>
            <a:r>
              <a:rPr lang="en-US" i="1" dirty="0" err="1"/>
              <a:t>duurzaamheid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verduurzaming</a:t>
            </a:r>
            <a:r>
              <a:rPr lang="en-US" i="1" dirty="0"/>
              <a:t> flat </a:t>
            </a:r>
            <a:r>
              <a:rPr lang="en-US" i="1" dirty="0" err="1"/>
              <a:t>als</a:t>
            </a:r>
            <a:r>
              <a:rPr lang="en-US" i="1" dirty="0"/>
              <a:t> </a:t>
            </a:r>
            <a:r>
              <a:rPr lang="en-US" i="1" dirty="0" err="1"/>
              <a:t>geheel</a:t>
            </a:r>
            <a:endParaRPr lang="en-US" i="1" dirty="0"/>
          </a:p>
          <a:p>
            <a:pPr marL="228600" indent="-228600">
              <a:buFontTx/>
              <a:buAutoNum type="arabicPeriod"/>
            </a:pPr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redenen</a:t>
            </a:r>
            <a:r>
              <a:rPr lang="en-US" dirty="0"/>
              <a:t> van </a:t>
            </a:r>
            <a:r>
              <a:rPr lang="en-US" dirty="0" err="1"/>
              <a:t>bewoners</a:t>
            </a:r>
            <a:r>
              <a:rPr lang="en-US" dirty="0"/>
              <a:t> om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gedragen</a:t>
            </a:r>
            <a:r>
              <a:rPr lang="en-US" dirty="0"/>
              <a:t> / Wat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om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?</a:t>
            </a:r>
            <a:br>
              <a:rPr lang="en-US" dirty="0"/>
            </a:br>
            <a:r>
              <a:rPr lang="en-US" i="1" dirty="0"/>
              <a:t>Concreter over </a:t>
            </a:r>
            <a:r>
              <a:rPr lang="en-US" i="1" dirty="0" err="1"/>
              <a:t>specifiek</a:t>
            </a:r>
            <a:r>
              <a:rPr lang="en-US" i="1" dirty="0"/>
              <a:t> </a:t>
            </a:r>
            <a:r>
              <a:rPr lang="en-US" i="1" dirty="0" err="1"/>
              <a:t>duurzaam</a:t>
            </a:r>
            <a:r>
              <a:rPr lang="en-US" i="1" dirty="0"/>
              <a:t> </a:t>
            </a:r>
            <a:r>
              <a:rPr lang="en-US" i="1" dirty="0" err="1"/>
              <a:t>gedrag</a:t>
            </a:r>
            <a:r>
              <a:rPr lang="en-US" i="1" dirty="0"/>
              <a:t>; </a:t>
            </a:r>
            <a:r>
              <a:rPr lang="en-US" i="1" dirty="0" err="1"/>
              <a:t>gekozen</a:t>
            </a:r>
            <a:r>
              <a:rPr lang="en-US" i="1" dirty="0"/>
              <a:t> in </a:t>
            </a:r>
            <a:r>
              <a:rPr lang="en-US" i="1" dirty="0" err="1"/>
              <a:t>samenspraak</a:t>
            </a:r>
            <a:r>
              <a:rPr lang="en-US" i="1" dirty="0"/>
              <a:t> met </a:t>
            </a:r>
            <a:r>
              <a:rPr lang="en-US" i="1" dirty="0" err="1"/>
              <a:t>technische</a:t>
            </a:r>
            <a:r>
              <a:rPr lang="en-US" i="1" dirty="0"/>
              <a:t> partners </a:t>
            </a:r>
            <a:r>
              <a:rPr lang="en-US" i="1" dirty="0" err="1"/>
              <a:t>verbouwing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Bo-Ex</a:t>
            </a:r>
          </a:p>
          <a:p>
            <a:pPr marL="228600" indent="-228600">
              <a:buFontTx/>
              <a:buAutoNum type="arabicPeriod"/>
            </a:pPr>
            <a:endParaRPr lang="en-US" i="1" dirty="0"/>
          </a:p>
          <a:p>
            <a:pPr marL="0" indent="0">
              <a:buFontTx/>
              <a:buNone/>
            </a:pPr>
            <a:r>
              <a:rPr lang="en-US" i="0" dirty="0" err="1"/>
              <a:t>Proberen</a:t>
            </a:r>
            <a:r>
              <a:rPr lang="en-US" i="0" dirty="0"/>
              <a:t> </a:t>
            </a:r>
            <a:r>
              <a:rPr lang="en-US" i="0" dirty="0" err="1"/>
              <a:t>wetenschappelijke</a:t>
            </a:r>
            <a:r>
              <a:rPr lang="en-US" i="0" dirty="0"/>
              <a:t> </a:t>
            </a:r>
            <a:r>
              <a:rPr lang="en-US" i="0" dirty="0" err="1"/>
              <a:t>inzichten</a:t>
            </a:r>
            <a:r>
              <a:rPr lang="en-US" i="0" dirty="0"/>
              <a:t> </a:t>
            </a:r>
            <a:r>
              <a:rPr lang="en-US" i="0" dirty="0" err="1"/>
              <a:t>te</a:t>
            </a:r>
            <a:r>
              <a:rPr lang="en-US" i="0" dirty="0"/>
              <a:t> </a:t>
            </a:r>
            <a:r>
              <a:rPr lang="en-US" i="0" dirty="0" err="1"/>
              <a:t>vertalen</a:t>
            </a:r>
            <a:r>
              <a:rPr lang="en-US" i="0" dirty="0"/>
              <a:t> </a:t>
            </a:r>
            <a:r>
              <a:rPr lang="en-US" i="0" dirty="0" err="1"/>
              <a:t>naar</a:t>
            </a:r>
            <a:r>
              <a:rPr lang="en-US" i="0" dirty="0"/>
              <a:t> concreter </a:t>
            </a:r>
            <a:r>
              <a:rPr lang="en-US" i="0" dirty="0" err="1"/>
              <a:t>aanbevelingen</a:t>
            </a:r>
            <a:r>
              <a:rPr lang="en-US" i="0" dirty="0"/>
              <a:t> </a:t>
            </a:r>
            <a:r>
              <a:rPr lang="en-US" i="0" dirty="0" err="1"/>
              <a:t>voor</a:t>
            </a:r>
            <a:r>
              <a:rPr lang="en-US" i="0" dirty="0"/>
              <a:t> </a:t>
            </a:r>
            <a:r>
              <a:rPr lang="en-US" i="0" dirty="0" err="1"/>
              <a:t>dit</a:t>
            </a:r>
            <a:r>
              <a:rPr lang="en-US" i="0" dirty="0"/>
              <a:t> project / </a:t>
            </a:r>
            <a:r>
              <a:rPr lang="en-US" i="0" dirty="0" err="1"/>
              <a:t>verduurzaming</a:t>
            </a:r>
            <a:r>
              <a:rPr lang="en-US" i="0" dirty="0"/>
              <a:t> flat</a:t>
            </a:r>
          </a:p>
          <a:p>
            <a:pPr marL="0" indent="0">
              <a:buFontTx/>
              <a:buNone/>
            </a:pPr>
            <a:r>
              <a:rPr lang="en-US" i="0" dirty="0" err="1"/>
              <a:t>Erachter</a:t>
            </a:r>
            <a:r>
              <a:rPr lang="en-US" i="0" dirty="0"/>
              <a:t> </a:t>
            </a:r>
            <a:r>
              <a:rPr lang="en-US" i="0" dirty="0" err="1"/>
              <a:t>komen</a:t>
            </a:r>
            <a:r>
              <a:rPr lang="en-US" i="0" dirty="0"/>
              <a:t> wat </a:t>
            </a:r>
            <a:r>
              <a:rPr lang="en-US" i="0" dirty="0" err="1"/>
              <a:t>belangrijkste</a:t>
            </a:r>
            <a:r>
              <a:rPr lang="en-US" i="0" dirty="0"/>
              <a:t> </a:t>
            </a:r>
            <a:r>
              <a:rPr lang="en-US" i="0" dirty="0" err="1"/>
              <a:t>partij</a:t>
            </a:r>
            <a:r>
              <a:rPr lang="en-US" i="0" dirty="0"/>
              <a:t> in </a:t>
            </a:r>
            <a:r>
              <a:rPr lang="en-US" i="0" dirty="0" err="1"/>
              <a:t>verbouwing</a:t>
            </a:r>
            <a:r>
              <a:rPr lang="en-US" i="0" dirty="0"/>
              <a:t> (</a:t>
            </a:r>
            <a:r>
              <a:rPr lang="en-US" i="0" dirty="0" err="1"/>
              <a:t>bewoners</a:t>
            </a:r>
            <a:r>
              <a:rPr lang="en-US" i="0" dirty="0"/>
              <a:t>) nu </a:t>
            </a:r>
            <a:r>
              <a:rPr lang="en-US" i="0" dirty="0" err="1"/>
              <a:t>eigenlijk</a:t>
            </a:r>
            <a:r>
              <a:rPr lang="en-US" i="0" dirty="0"/>
              <a:t> </a:t>
            </a:r>
            <a:r>
              <a:rPr lang="en-US" i="0" dirty="0" err="1"/>
              <a:t>vinden</a:t>
            </a:r>
            <a:endParaRPr lang="en-US" i="0" dirty="0"/>
          </a:p>
          <a:p>
            <a:pPr marL="0" indent="0">
              <a:buFontTx/>
              <a:buNone/>
            </a:pPr>
            <a:endParaRPr lang="en-US" i="0" dirty="0"/>
          </a:p>
          <a:p>
            <a:pPr marL="0" indent="0">
              <a:buFontTx/>
              <a:buNone/>
            </a:pPr>
            <a:r>
              <a:rPr lang="en-US" i="0" dirty="0" err="1"/>
              <a:t>Terugkoppeling</a:t>
            </a:r>
            <a:r>
              <a:rPr lang="en-US" i="0" dirty="0"/>
              <a:t> </a:t>
            </a:r>
            <a:r>
              <a:rPr lang="en-US" i="0" dirty="0" err="1"/>
              <a:t>altijd</a:t>
            </a:r>
            <a:r>
              <a:rPr lang="en-US" i="0" dirty="0"/>
              <a:t> </a:t>
            </a:r>
            <a:r>
              <a:rPr lang="en-US" i="0" dirty="0" err="1"/>
              <a:t>anoniem</a:t>
            </a:r>
            <a:r>
              <a:rPr lang="en-US" i="0" dirty="0"/>
              <a:t> &amp; </a:t>
            </a:r>
            <a:r>
              <a:rPr lang="en-US" i="0" dirty="0" err="1"/>
              <a:t>niet</a:t>
            </a:r>
            <a:r>
              <a:rPr lang="en-US" i="0" dirty="0"/>
              <a:t> op </a:t>
            </a:r>
            <a:r>
              <a:rPr lang="en-US" i="0" dirty="0" err="1"/>
              <a:t>individueel</a:t>
            </a:r>
            <a:r>
              <a:rPr lang="en-US" i="0" dirty="0"/>
              <a:t> </a:t>
            </a:r>
            <a:r>
              <a:rPr lang="en-US" i="0" dirty="0" err="1"/>
              <a:t>niveau</a:t>
            </a:r>
            <a:r>
              <a:rPr lang="en-US" i="0" dirty="0"/>
              <a:t>, maar </a:t>
            </a:r>
            <a:r>
              <a:rPr lang="en-US" i="0" dirty="0" err="1"/>
              <a:t>algemene</a:t>
            </a:r>
            <a:r>
              <a:rPr lang="en-US" i="0" dirty="0"/>
              <a:t> </a:t>
            </a:r>
            <a:r>
              <a:rPr lang="en-US" i="0" dirty="0" err="1"/>
              <a:t>conclusies</a:t>
            </a:r>
            <a:r>
              <a:rPr lang="en-US" i="0" dirty="0"/>
              <a:t> over de </a:t>
            </a:r>
            <a:r>
              <a:rPr lang="en-US" i="0" dirty="0" err="1"/>
              <a:t>groep</a:t>
            </a:r>
            <a:r>
              <a:rPr lang="en-US" i="0" dirty="0"/>
              <a:t> </a:t>
            </a:r>
            <a:r>
              <a:rPr lang="en-US" i="0" dirty="0" err="1"/>
              <a:t>bewoners</a:t>
            </a:r>
            <a:r>
              <a:rPr lang="en-US" i="0" dirty="0"/>
              <a:t> &amp; </a:t>
            </a:r>
            <a:r>
              <a:rPr lang="en-US" i="0" dirty="0" err="1"/>
              <a:t>geen</a:t>
            </a:r>
            <a:r>
              <a:rPr lang="en-US" i="0" dirty="0"/>
              <a:t> </a:t>
            </a:r>
            <a:r>
              <a:rPr lang="en-US" i="0" dirty="0" err="1"/>
              <a:t>identificerende</a:t>
            </a:r>
            <a:r>
              <a:rPr lang="en-US" i="0" dirty="0"/>
              <a:t> </a:t>
            </a:r>
            <a:r>
              <a:rPr lang="en-US" i="0" dirty="0" err="1"/>
              <a:t>informatie</a:t>
            </a:r>
            <a:r>
              <a:rPr lang="en-US" i="0" dirty="0"/>
              <a:t>: Wat </a:t>
            </a:r>
            <a:r>
              <a:rPr lang="en-US" i="0" dirty="0" err="1"/>
              <a:t>denken</a:t>
            </a:r>
            <a:r>
              <a:rPr lang="en-US" i="0" dirty="0"/>
              <a:t> / </a:t>
            </a:r>
            <a:r>
              <a:rPr lang="en-US" i="0" dirty="0" err="1"/>
              <a:t>vinden</a:t>
            </a:r>
            <a:r>
              <a:rPr lang="en-US" i="0" dirty="0"/>
              <a:t> / </a:t>
            </a:r>
            <a:r>
              <a:rPr lang="en-US" i="0" dirty="0" err="1"/>
              <a:t>willen</a:t>
            </a:r>
            <a:r>
              <a:rPr lang="en-US" i="0" dirty="0"/>
              <a:t> de </a:t>
            </a:r>
            <a:r>
              <a:rPr lang="en-US" i="0" dirty="0" err="1"/>
              <a:t>bewoners</a:t>
            </a:r>
            <a:r>
              <a:rPr lang="en-US" i="0" dirty="0"/>
              <a:t>? </a:t>
            </a:r>
            <a:r>
              <a:rPr lang="en-US" i="0" dirty="0" err="1"/>
              <a:t>En</a:t>
            </a:r>
            <a:r>
              <a:rPr lang="en-US" i="0" dirty="0"/>
              <a:t> wat </a:t>
            </a:r>
            <a:r>
              <a:rPr lang="en-US" i="0" dirty="0" err="1"/>
              <a:t>hebben</a:t>
            </a:r>
            <a:r>
              <a:rPr lang="en-US" i="0" dirty="0"/>
              <a:t> ze </a:t>
            </a:r>
            <a:r>
              <a:rPr lang="en-US" i="0" dirty="0" err="1"/>
              <a:t>nodig</a:t>
            </a:r>
            <a:r>
              <a:rPr lang="en-US" i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37081-0437-4A22-930B-A23EB11F2E1E}" type="slidenum">
              <a:rPr lang="nl-NL" altLang="nl-N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6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43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82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43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1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4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34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8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50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80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787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342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15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7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83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27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4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24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2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9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59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28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03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49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2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 userDrawn="1"/>
        </p:nvSpPr>
        <p:spPr>
          <a:xfrm>
            <a:off x="180000" y="179100"/>
            <a:ext cx="8784000" cy="5356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Paul\AppData\Local\Microsoft\Windows\Temporary Internet Files\Content.Outlook\PWTB1J2A\Logo_InsideOu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5692"/>
            <a:ext cx="1230392" cy="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874440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22-05-2018 Henriëttedreef 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31640" y="5296959"/>
            <a:ext cx="648072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marL="0" algn="ctr" defTabSz="914400" rtl="0" eaLnBrk="1" latinLnBrk="0" hangingPunct="1"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979712" y="5296959"/>
            <a:ext cx="2133600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marL="0" algn="l" defTabSz="914400" rtl="0" eaLnBrk="1" latinLnBrk="0" hangingPunct="1"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03D972-3EFF-4A9C-8E55-C8AE36E3F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181A-5D6E-4DD2-B38D-04343BD8CAC6}" type="datetimeFigureOut">
              <a:rPr lang="nl-NL" smtClean="0"/>
              <a:pPr/>
              <a:t>27-6-2018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003E-3372-4676-BFBF-1FF73804766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6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874440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22-05-2018 Henriëttedreef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31640" y="5296959"/>
            <a:ext cx="648072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marL="0" algn="ctr" defTabSz="914400" rtl="0" eaLnBrk="1" latinLnBrk="0" hangingPunct="1"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979712" y="5296959"/>
            <a:ext cx="2133600" cy="304271"/>
          </a:xfrm>
          <a:prstGeom prst="rect">
            <a:avLst/>
          </a:prstGeom>
        </p:spPr>
        <p:txBody>
          <a:bodyPr vert="horz" lIns="0" tIns="45720" rIns="0" bIns="46800" rtlCol="0" anchor="ctr"/>
          <a:lstStyle>
            <a:lvl1pPr marL="0" algn="l" defTabSz="914400" rtl="0" eaLnBrk="1" latinLnBrk="0" hangingPunct="1"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03D972-3EFF-4A9C-8E55-C8AE36E3F02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AppData\Local\Microsoft\Windows\Temporary Internet Files\Content.Outlook\PWTB1J2A\Logo_InsideO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12" y="195486"/>
            <a:ext cx="3736175" cy="27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2790056" y="2715766"/>
            <a:ext cx="3563888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 2018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AutoShape 2" descr="Afbeeldingsresultaat voor utrecht sustainability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C:\Users\hbr0dev\Desktop\untitled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58" y="3851400"/>
            <a:ext cx="1368881" cy="5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Bos + 1939 + sterk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379" y="3911340"/>
            <a:ext cx="931591" cy="477116"/>
          </a:xfrm>
          <a:prstGeom prst="round2Diag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81" y="3851760"/>
            <a:ext cx="596277" cy="5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>
            <a:fillRect/>
          </a:stretch>
        </p:blipFill>
        <p:spPr>
          <a:xfrm>
            <a:off x="1004379" y="4763889"/>
            <a:ext cx="1094740" cy="52824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Gerelateerde afbeelding"/>
          <p:cNvPicPr>
            <a:picLocks noChangeAspect="1" noChangeArrowheads="1"/>
          </p:cNvPicPr>
          <p:nvPr/>
        </p:nvPicPr>
        <p:blipFill>
          <a:blip r:embed="rId9" cstate="print"/>
          <a:srcRect b="22148"/>
          <a:stretch>
            <a:fillRect/>
          </a:stretch>
        </p:blipFill>
        <p:spPr bwMode="auto">
          <a:xfrm>
            <a:off x="2514291" y="4691767"/>
            <a:ext cx="1384292" cy="672485"/>
          </a:xfrm>
          <a:prstGeom prst="rect">
            <a:avLst/>
          </a:prstGeom>
          <a:noFill/>
        </p:spPr>
      </p:pic>
      <p:pic>
        <p:nvPicPr>
          <p:cNvPr id="14" name="Picture 8" descr="Afbeeldingsresultaat voor lomboxnet"/>
          <p:cNvPicPr>
            <a:picLocks noChangeAspect="1" noChangeArrowheads="1"/>
          </p:cNvPicPr>
          <p:nvPr/>
        </p:nvPicPr>
        <p:blipFill>
          <a:blip r:embed="rId10" cstate="print"/>
          <a:srcRect b="19007"/>
          <a:stretch>
            <a:fillRect/>
          </a:stretch>
        </p:blipFill>
        <p:spPr bwMode="auto">
          <a:xfrm>
            <a:off x="6012160" y="4763889"/>
            <a:ext cx="1152128" cy="628709"/>
          </a:xfrm>
          <a:prstGeom prst="rect">
            <a:avLst/>
          </a:prstGeom>
          <a:noFill/>
        </p:spPr>
      </p:pic>
      <p:pic>
        <p:nvPicPr>
          <p:cNvPr id="15" name="Picture 2" descr="Afbeeldingsresultaat voor universiteit utrecht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651870"/>
            <a:ext cx="1008112" cy="1008112"/>
          </a:xfrm>
          <a:prstGeom prst="rect">
            <a:avLst/>
          </a:prstGeom>
          <a:noFill/>
        </p:spPr>
      </p:pic>
      <p:pic>
        <p:nvPicPr>
          <p:cNvPr id="34819" name="Picture 3" descr="C:\Users\Tony\Downloads\3243243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7488" y="3793604"/>
            <a:ext cx="1276560" cy="709200"/>
          </a:xfrm>
          <a:prstGeom prst="rect">
            <a:avLst/>
          </a:prstGeom>
          <a:noFill/>
        </p:spPr>
      </p:pic>
      <p:pic>
        <p:nvPicPr>
          <p:cNvPr id="1026" name="Picture 2" descr="C:\Users\Tony\Google Drive Insync\1. TonySchoen\Projecten\2017.002 TKI Inside-Out\50 Uitvoering\80 Foto's en afbeeldingen\logo's\me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9889" y="4653955"/>
            <a:ext cx="638175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Terugblik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Tony Schoen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Proces tot </a:t>
            </a:r>
            <a:r>
              <a:rPr lang="nl-NL"/>
              <a:t>nu </a:t>
            </a:r>
            <a:r>
              <a:rPr lang="nl-NL" smtClean="0"/>
              <a:t>toe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Testen Powernest op het dak van de flat</a:t>
            </a:r>
          </a:p>
          <a:p>
            <a:r>
              <a:rPr lang="nl-NL" dirty="0" smtClean="0"/>
              <a:t>Testen gevels bij Hogeschool (</a:t>
            </a:r>
            <a:r>
              <a:rPr lang="nl-NL" dirty="0" err="1" smtClean="0"/>
              <a:t>langsgevel</a:t>
            </a:r>
            <a:r>
              <a:rPr lang="nl-NL" dirty="0" smtClean="0"/>
              <a:t> en kopgevel)</a:t>
            </a:r>
          </a:p>
          <a:p>
            <a:r>
              <a:rPr lang="nl-NL" dirty="0" smtClean="0"/>
              <a:t>Resultaten tests:</a:t>
            </a:r>
          </a:p>
          <a:p>
            <a:pPr lvl="1"/>
            <a:r>
              <a:rPr lang="nl-NL" dirty="0" smtClean="0"/>
              <a:t>Zonnepaneel en </a:t>
            </a:r>
            <a:r>
              <a:rPr lang="nl-NL" smtClean="0"/>
              <a:t>luchttoevoer wtw-unit: optimalisastie ontwerp is nodig</a:t>
            </a:r>
            <a:endParaRPr lang="nl-NL" dirty="0" smtClean="0"/>
          </a:p>
          <a:p>
            <a:pPr lvl="1"/>
            <a:r>
              <a:rPr lang="nl-NL" dirty="0" smtClean="0"/>
              <a:t>Geluid warmtepompen </a:t>
            </a:r>
            <a:r>
              <a:rPr lang="nl-NL" smtClean="0"/>
              <a:t>in kopgevel is aandachtspunt</a:t>
            </a:r>
            <a:endParaRPr lang="nl-NL" dirty="0" smtClean="0"/>
          </a:p>
          <a:p>
            <a:pPr lvl="1"/>
            <a:r>
              <a:rPr lang="nl-NL" dirty="0" smtClean="0"/>
              <a:t>Powernest: opbrengst beperkt, geluid valt net binnen de norm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Proces tot </a:t>
            </a:r>
            <a:r>
              <a:rPr lang="nl-NL"/>
              <a:t>nu </a:t>
            </a:r>
            <a:r>
              <a:rPr lang="nl-NL" smtClean="0"/>
              <a:t>toe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Bewonersoverleg (en bezoek Hogeschool)</a:t>
            </a:r>
          </a:p>
          <a:p>
            <a:pPr lvl="1"/>
            <a:r>
              <a:rPr lang="nl-NL" dirty="0" smtClean="0"/>
              <a:t>Balkons behouden</a:t>
            </a:r>
          </a:p>
          <a:p>
            <a:pPr lvl="1"/>
            <a:r>
              <a:rPr lang="nl-NL" dirty="0" smtClean="0"/>
              <a:t>Plateaulift behouden</a:t>
            </a:r>
          </a:p>
          <a:p>
            <a:r>
              <a:rPr lang="nl-NL" dirty="0" smtClean="0"/>
              <a:t>Subsidie aanvraag proefwoning</a:t>
            </a:r>
          </a:p>
          <a:p>
            <a:r>
              <a:rPr lang="nl-NL" dirty="0" smtClean="0"/>
              <a:t>Technische opname alle woningen door Bos</a:t>
            </a:r>
          </a:p>
          <a:p>
            <a:r>
              <a:rPr lang="nl-NL" dirty="0" smtClean="0"/>
              <a:t>Omgevingsvergunning aangevraagd proefwoning</a:t>
            </a:r>
          </a:p>
          <a:p>
            <a:r>
              <a:rPr lang="nl-NL" dirty="0" smtClean="0"/>
              <a:t>Proefwoning ontworpen</a:t>
            </a:r>
          </a:p>
          <a:p>
            <a:r>
              <a:rPr lang="nl-NL" dirty="0" smtClean="0"/>
              <a:t>Overlegd met Welstandcommissie </a:t>
            </a:r>
            <a:r>
              <a:rPr lang="nl-NL" dirty="0"/>
              <a:t>g</a:t>
            </a:r>
            <a:r>
              <a:rPr lang="nl-NL" dirty="0" smtClean="0"/>
              <a:t>emeente Utrecht</a:t>
            </a:r>
          </a:p>
          <a:p>
            <a:r>
              <a:rPr lang="nl-NL" dirty="0" smtClean="0"/>
              <a:t>Gevelelementen in productie proefwoning</a:t>
            </a:r>
          </a:p>
          <a:p>
            <a:r>
              <a:rPr lang="nl-NL" dirty="0" smtClean="0"/>
              <a:t>Asbestinventarisatie proefwoning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Bewonersparticipatie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210006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Koffiemoment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plaatsing</a:t>
            </a:r>
            <a:r>
              <a:rPr lang="en-US" sz="2400" dirty="0" smtClean="0"/>
              <a:t> </a:t>
            </a:r>
            <a:r>
              <a:rPr lang="en-US" sz="2400" dirty="0" err="1" smtClean="0"/>
              <a:t>windgenerator</a:t>
            </a:r>
            <a:r>
              <a:rPr lang="en-US" sz="2400" dirty="0" smtClean="0"/>
              <a:t> – (</a:t>
            </a:r>
            <a:r>
              <a:rPr lang="en-US" sz="2400" dirty="0" err="1" smtClean="0"/>
              <a:t>juli</a:t>
            </a:r>
            <a:r>
              <a:rPr lang="en-US" sz="2400" dirty="0" smtClean="0"/>
              <a:t> 2017)</a:t>
            </a:r>
          </a:p>
          <a:p>
            <a:r>
              <a:rPr lang="en-US" sz="2400" dirty="0" smtClean="0"/>
              <a:t>Twee </a:t>
            </a:r>
            <a:r>
              <a:rPr lang="en-US" sz="2400" dirty="0" err="1" smtClean="0"/>
              <a:t>bewonersavonden</a:t>
            </a:r>
            <a:r>
              <a:rPr lang="en-US" sz="2400" dirty="0" smtClean="0"/>
              <a:t> – (8 </a:t>
            </a:r>
            <a:r>
              <a:rPr lang="en-US" sz="2400" dirty="0" err="1" smtClean="0"/>
              <a:t>mei</a:t>
            </a:r>
            <a:r>
              <a:rPr lang="en-US" sz="2400" dirty="0" smtClean="0"/>
              <a:t> &amp; 12 </a:t>
            </a:r>
            <a:r>
              <a:rPr lang="en-US" sz="2400" dirty="0" err="1" smtClean="0"/>
              <a:t>september</a:t>
            </a:r>
            <a:r>
              <a:rPr lang="en-US" sz="2400" dirty="0" smtClean="0"/>
              <a:t> 2017)</a:t>
            </a:r>
          </a:p>
          <a:p>
            <a:r>
              <a:rPr lang="en-US" sz="2400" dirty="0" err="1" smtClean="0"/>
              <a:t>Technische</a:t>
            </a:r>
            <a:r>
              <a:rPr lang="en-US" sz="2400" dirty="0" smtClean="0"/>
              <a:t> </a:t>
            </a:r>
            <a:r>
              <a:rPr lang="en-US" sz="2400" dirty="0" err="1" smtClean="0"/>
              <a:t>opname</a:t>
            </a:r>
            <a:r>
              <a:rPr lang="en-US" sz="2400" dirty="0" smtClean="0"/>
              <a:t> van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woningen</a:t>
            </a:r>
            <a:r>
              <a:rPr lang="en-US" sz="2400" dirty="0" smtClean="0"/>
              <a:t> (</a:t>
            </a:r>
            <a:r>
              <a:rPr lang="en-US" sz="2400" dirty="0" err="1" smtClean="0"/>
              <a:t>november</a:t>
            </a:r>
            <a:r>
              <a:rPr lang="en-US" sz="2400" dirty="0" smtClean="0"/>
              <a:t> 2017)</a:t>
            </a:r>
          </a:p>
          <a:p>
            <a:r>
              <a:rPr lang="en-US" sz="2400" dirty="0" err="1" smtClean="0"/>
              <a:t>Bezoek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Hogeschool</a:t>
            </a:r>
            <a:r>
              <a:rPr lang="en-US" sz="2400" dirty="0" smtClean="0"/>
              <a:t> (</a:t>
            </a:r>
            <a:r>
              <a:rPr lang="en-US" sz="2400" dirty="0" err="1" smtClean="0"/>
              <a:t>december</a:t>
            </a:r>
            <a:r>
              <a:rPr lang="en-US" sz="2400" dirty="0" smtClean="0"/>
              <a:t> 2017)</a:t>
            </a:r>
            <a:endParaRPr lang="nl-NL" sz="2400" dirty="0" smtClean="0"/>
          </a:p>
          <a:p>
            <a:endParaRPr lang="en-US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466216" y="3217540"/>
            <a:ext cx="8229600" cy="228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/>
              <a:t>Iedere 6 weken overleg renovatiecommissie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/>
              <a:t>Nieuwsbrief (april 2018)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/>
              <a:t>Bewonersonderzoek Universiteit Utrecht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/>
              <a:t>Inloopspreekuur voor bewoners (10 april 2018)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Bewonersonderzoek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Michèlle </a:t>
            </a:r>
            <a:r>
              <a:rPr lang="en-US" b="1" dirty="0" smtClean="0">
                <a:solidFill>
                  <a:schemeClr val="bg1"/>
                </a:solidFill>
              </a:rPr>
              <a:t>Bal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322135A-F554-4637-BE5E-919F777C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het bewonersonderzoek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C364B4F-F807-455B-B4AF-66A96F35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Wat speelt er </a:t>
            </a:r>
            <a:r>
              <a:rPr lang="nl-NL" sz="2800"/>
              <a:t>onder </a:t>
            </a:r>
            <a:r>
              <a:rPr lang="nl-NL" sz="2800" smtClean="0"/>
              <a:t>bewoners m.b.t. de </a:t>
            </a:r>
            <a:r>
              <a:rPr lang="nl-NL" sz="2800" dirty="0"/>
              <a:t>verduurzaming van de flat? </a:t>
            </a:r>
          </a:p>
          <a:p>
            <a:endParaRPr lang="nl-NL" sz="2800" dirty="0"/>
          </a:p>
          <a:p>
            <a:r>
              <a:rPr lang="nl-NL" sz="2800" dirty="0"/>
              <a:t>Hoe kunnen we ervoor zorgen dat de verduurzaming van de flat een succes </a:t>
            </a:r>
            <a:r>
              <a:rPr lang="nl-NL" sz="2800"/>
              <a:t>wordt</a:t>
            </a:r>
            <a:r>
              <a:rPr lang="nl-NL" sz="2800" smtClean="0"/>
              <a:t>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096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Proefwoning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nr</a:t>
            </a:r>
            <a:r>
              <a:rPr lang="en-US" b="1" dirty="0" smtClean="0">
                <a:solidFill>
                  <a:schemeClr val="bg1"/>
                </a:solidFill>
              </a:rPr>
              <a:t>. 125)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10e </a:t>
            </a:r>
            <a:r>
              <a:rPr lang="en-US" b="1" dirty="0" err="1" smtClean="0">
                <a:solidFill>
                  <a:schemeClr val="bg1"/>
                </a:solidFill>
              </a:rPr>
              <a:t>etage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Rogier Bos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deze woning als proefwoning?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345332"/>
            <a:ext cx="8229600" cy="3771636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Ligging gunstig voor testen </a:t>
            </a:r>
          </a:p>
          <a:p>
            <a:r>
              <a:rPr lang="nl-NL" dirty="0"/>
              <a:t>Medewerking bewoonster</a:t>
            </a:r>
          </a:p>
          <a:p>
            <a:r>
              <a:rPr lang="nl-NL" dirty="0" smtClean="0"/>
              <a:t>Container </a:t>
            </a:r>
            <a:r>
              <a:rPr lang="nl-NL" dirty="0"/>
              <a:t>op dak met warmtepomp </a:t>
            </a:r>
            <a:endParaRPr lang="nl-NL" dirty="0" smtClean="0"/>
          </a:p>
          <a:p>
            <a:r>
              <a:rPr lang="nl-NL" dirty="0" smtClean="0"/>
              <a:t>Testen voor hele flat, zonder individuele inspraak bewoonster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 descr="C:\Users\Tony\Google Drive Insync\1. TonySchoen\Projecten\2017.002 TKI Inside-Out\50 Uitvoering\80 Foto's en afbeeldingen\Plaatsing PowerNEST\IMG 00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186" y="985291"/>
            <a:ext cx="3677222" cy="245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Proefwoning (125)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3771636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Gevels demonteren</a:t>
            </a:r>
          </a:p>
          <a:p>
            <a:r>
              <a:rPr lang="nl-NL" dirty="0" smtClean="0"/>
              <a:t>Nieuwe slimme gevels</a:t>
            </a:r>
          </a:p>
          <a:p>
            <a:r>
              <a:rPr lang="nl-NL" dirty="0" smtClean="0"/>
              <a:t>Warmwaterboiler in meterkast </a:t>
            </a:r>
          </a:p>
          <a:p>
            <a:r>
              <a:rPr lang="nl-NL" dirty="0"/>
              <a:t>Warmtepomp op </a:t>
            </a:r>
            <a:r>
              <a:rPr lang="nl-NL" dirty="0" smtClean="0"/>
              <a:t>dak</a:t>
            </a:r>
          </a:p>
          <a:p>
            <a:r>
              <a:rPr lang="nl-NL" dirty="0" smtClean="0"/>
              <a:t>Bestaande balkon</a:t>
            </a:r>
            <a:endParaRPr lang="nl-NL" dirty="0"/>
          </a:p>
          <a:p>
            <a:r>
              <a:rPr lang="nl-NL" dirty="0" smtClean="0"/>
              <a:t>Nieuwe voordeur met nieuw hang en sluitwerk</a:t>
            </a:r>
          </a:p>
          <a:p>
            <a:r>
              <a:rPr lang="nl-NL" dirty="0" err="1" smtClean="0"/>
              <a:t>Gasloos</a:t>
            </a:r>
            <a:r>
              <a:rPr lang="nl-NL" dirty="0" smtClean="0"/>
              <a:t> koken</a:t>
            </a:r>
          </a:p>
        </p:txBody>
      </p:sp>
      <p:pic>
        <p:nvPicPr>
          <p:cNvPr id="4" name="Picture 3" descr="C:\Users\Tony\Google Drive Insync\1. TonySchoen\Projecten\2017.002 TKI Inside-Out\50 Uitvoering\80 Foto's en afbeeldingen\Plaatsing PowerNEST\IMG 00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81365"/>
            <a:ext cx="3677222" cy="245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4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Slimme</a:t>
            </a:r>
            <a:r>
              <a:rPr lang="en-US" dirty="0" smtClean="0"/>
              <a:t> </a:t>
            </a:r>
            <a:r>
              <a:rPr lang="en-US" dirty="0" err="1" smtClean="0"/>
              <a:t>energieleverende</a:t>
            </a:r>
            <a:r>
              <a:rPr lang="en-US" dirty="0" smtClean="0"/>
              <a:t> </a:t>
            </a:r>
            <a:r>
              <a:rPr lang="en-US" dirty="0" err="1" smtClean="0"/>
              <a:t>gevel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Iedere ruimte verwarmen middels convectoren</a:t>
            </a:r>
            <a:endParaRPr lang="nl-NL" sz="2400" dirty="0"/>
          </a:p>
          <a:p>
            <a:r>
              <a:rPr lang="nl-NL" sz="2400" dirty="0"/>
              <a:t>Ventileren door middel van vraag gestuurde ventilatie WTW </a:t>
            </a:r>
          </a:p>
          <a:p>
            <a:r>
              <a:rPr lang="nl-NL" sz="2400" dirty="0"/>
              <a:t>Ventilatie units zijn verwerkt in de </a:t>
            </a:r>
            <a:r>
              <a:rPr lang="nl-NL" sz="2400" dirty="0" smtClean="0"/>
              <a:t>convectoren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Mechanische afzuiging in badkamer, douche en toilet</a:t>
            </a:r>
          </a:p>
          <a:p>
            <a:r>
              <a:rPr lang="nl-NL" sz="2400" dirty="0" smtClean="0"/>
              <a:t>Opwek zonne-energie met PV panelen in gevelelement</a:t>
            </a:r>
          </a:p>
          <a:p>
            <a:r>
              <a:rPr lang="nl-NL" sz="2400" dirty="0" smtClean="0"/>
              <a:t>Voorzien van zonwering (</a:t>
            </a:r>
            <a:r>
              <a:rPr lang="nl-NL" sz="2400" dirty="0" err="1" smtClean="0"/>
              <a:t>ivm</a:t>
            </a:r>
            <a:r>
              <a:rPr lang="nl-NL" sz="2400" dirty="0" smtClean="0"/>
              <a:t> oververhitting in de zomer)</a:t>
            </a:r>
          </a:p>
          <a:p>
            <a:endParaRPr lang="nl-NL" sz="2400" dirty="0"/>
          </a:p>
          <a:p>
            <a:endParaRPr lang="en-GB" sz="2400" dirty="0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53443"/>
            <a:ext cx="3168352" cy="161009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48064" y="2281436"/>
            <a:ext cx="576064" cy="1728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</a:t>
            </a:r>
            <a:r>
              <a:rPr lang="en-US" dirty="0" err="1" smtClean="0"/>
              <a:t>voorstellen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Uitgangspunten</a:t>
            </a:r>
            <a:endParaRPr lang="en-US" dirty="0" smtClean="0"/>
          </a:p>
          <a:p>
            <a:r>
              <a:rPr lang="en-US" dirty="0" err="1" smtClean="0"/>
              <a:t>Aanleiding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Terugblik</a:t>
            </a:r>
            <a:endParaRPr lang="en-US" dirty="0" smtClean="0"/>
          </a:p>
          <a:p>
            <a:r>
              <a:rPr lang="en-US" dirty="0" err="1" smtClean="0"/>
              <a:t>Bewonersonderzoek</a:t>
            </a:r>
            <a:endParaRPr lang="en-US" dirty="0" smtClean="0"/>
          </a:p>
          <a:p>
            <a:r>
              <a:rPr lang="en-US" dirty="0" err="1"/>
              <a:t>Proefwoning</a:t>
            </a:r>
            <a:r>
              <a:rPr lang="en-US" dirty="0"/>
              <a:t> (</a:t>
            </a:r>
            <a:r>
              <a:rPr lang="en-US" dirty="0" err="1"/>
              <a:t>nr</a:t>
            </a:r>
            <a:r>
              <a:rPr lang="en-US" dirty="0"/>
              <a:t>. 125</a:t>
            </a:r>
            <a:r>
              <a:rPr lang="en-US" dirty="0" smtClean="0"/>
              <a:t>)</a:t>
            </a:r>
          </a:p>
          <a:p>
            <a:r>
              <a:rPr lang="en-US" dirty="0" err="1"/>
              <a:t>Ontwerp</a:t>
            </a:r>
            <a:r>
              <a:rPr lang="en-US" dirty="0"/>
              <a:t> hele flat </a:t>
            </a:r>
            <a:endParaRPr lang="en-US" dirty="0" smtClean="0"/>
          </a:p>
          <a:p>
            <a:r>
              <a:rPr lang="en-US" dirty="0" smtClean="0"/>
              <a:t>Planning en financiën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Zonwering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Test zonwering (</a:t>
            </a:r>
            <a:r>
              <a:rPr lang="nl-NL"/>
              <a:t>ramen</a:t>
            </a:r>
            <a:r>
              <a:rPr lang="nl-NL" smtClean="0"/>
              <a:t>):</a:t>
            </a:r>
            <a:endParaRPr lang="nl-NL" dirty="0" smtClean="0"/>
          </a:p>
          <a:p>
            <a:pPr lvl="1"/>
            <a:r>
              <a:rPr lang="nl-NL" smtClean="0"/>
              <a:t>Voorzijde gevel</a:t>
            </a:r>
            <a:endParaRPr lang="nl-NL" dirty="0" smtClean="0"/>
          </a:p>
          <a:p>
            <a:pPr lvl="1"/>
            <a:r>
              <a:rPr lang="nl-NL" dirty="0" smtClean="0"/>
              <a:t>Balkon</a:t>
            </a:r>
          </a:p>
          <a:p>
            <a:pPr lvl="1"/>
            <a:r>
              <a:rPr lang="nl-NL" dirty="0" smtClean="0"/>
              <a:t>Keuken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9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Kopgevel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Verwijderen</a:t>
            </a:r>
            <a:r>
              <a:rPr lang="en-US" dirty="0" smtClean="0"/>
              <a:t> </a:t>
            </a:r>
            <a:r>
              <a:rPr lang="en-US" dirty="0" err="1" smtClean="0"/>
              <a:t>zonnepanelen</a:t>
            </a:r>
            <a:r>
              <a:rPr lang="en-US" dirty="0" smtClean="0"/>
              <a:t> &amp; </a:t>
            </a:r>
            <a:r>
              <a:rPr lang="en-US" dirty="0" err="1" smtClean="0"/>
              <a:t>geveldelen</a:t>
            </a:r>
            <a:r>
              <a:rPr lang="en-US" dirty="0" smtClean="0"/>
              <a:t> </a:t>
            </a:r>
          </a:p>
        </p:txBody>
      </p:sp>
      <p:pic>
        <p:nvPicPr>
          <p:cNvPr id="8" name="Picture 3" descr="C:\Users\Tony\Google Drive Insync\1. TonySchoen\Projecten\2017.002 TKI Inside-Out\50 Uitvoering\80 Foto's en afbeeldingen\Plaatsing PowerNEST\IMG 00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21396"/>
            <a:ext cx="4991609" cy="333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8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Risico’s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Oververhitting</a:t>
            </a:r>
            <a:r>
              <a:rPr lang="en-US" dirty="0" smtClean="0"/>
              <a:t> door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isolatiegraad</a:t>
            </a:r>
            <a:endParaRPr lang="en-US" dirty="0" smtClean="0"/>
          </a:p>
          <a:p>
            <a:r>
              <a:rPr lang="en-US" dirty="0" err="1" smtClean="0"/>
              <a:t>Langsgevel</a:t>
            </a:r>
            <a:r>
              <a:rPr lang="en-US" dirty="0" smtClean="0"/>
              <a:t>: </a:t>
            </a:r>
            <a:r>
              <a:rPr lang="en-US" dirty="0" err="1" smtClean="0"/>
              <a:t>opwarming</a:t>
            </a:r>
            <a:r>
              <a:rPr lang="en-US" dirty="0" smtClean="0"/>
              <a:t>; </a:t>
            </a:r>
            <a:r>
              <a:rPr lang="en-US" dirty="0" err="1" smtClean="0"/>
              <a:t>toevoer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warme</a:t>
            </a:r>
            <a:r>
              <a:rPr lang="en-US" dirty="0" smtClean="0"/>
              <a:t> </a:t>
            </a:r>
            <a:r>
              <a:rPr lang="en-US" dirty="0" err="1" smtClean="0"/>
              <a:t>lucht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appartement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proefwoning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Start werkzaamheden 11 juni op dak, 18 juni op nr.125</a:t>
            </a:r>
          </a:p>
          <a:p>
            <a:r>
              <a:rPr lang="nl-NL" dirty="0" smtClean="0"/>
              <a:t>Werkzaamheden nr.125 ongeveer 2 weken</a:t>
            </a:r>
          </a:p>
          <a:p>
            <a:r>
              <a:rPr lang="nl-NL" dirty="0"/>
              <a:t>Bezichtiging bewoners </a:t>
            </a:r>
            <a:r>
              <a:rPr lang="nl-NL" dirty="0" smtClean="0"/>
              <a:t>(in overleg bewoonster)</a:t>
            </a:r>
            <a:endParaRPr lang="nl-NL" dirty="0"/>
          </a:p>
          <a:p>
            <a:r>
              <a:rPr lang="nl-NL" dirty="0" smtClean="0"/>
              <a:t>Eerste resultaten 15 september </a:t>
            </a:r>
          </a:p>
          <a:p>
            <a:r>
              <a:rPr lang="nl-NL" dirty="0" smtClean="0"/>
              <a:t>Hijskraan – overlast bewoners </a:t>
            </a:r>
          </a:p>
          <a:p>
            <a:r>
              <a:rPr lang="nl-NL" dirty="0" smtClean="0"/>
              <a:t>Asbest saneren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1374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Ontwerp</a:t>
            </a:r>
            <a:r>
              <a:rPr lang="en-US" b="1" dirty="0" smtClean="0">
                <a:solidFill>
                  <a:schemeClr val="bg1"/>
                </a:solidFill>
              </a:rPr>
              <a:t> hele flat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Frank </a:t>
            </a:r>
            <a:r>
              <a:rPr lang="en-US" b="1" dirty="0" err="1" smtClean="0">
                <a:solidFill>
                  <a:schemeClr val="bg1"/>
                </a:solidFill>
              </a:rPr>
              <a:t>Stedehouder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5252"/>
            <a:ext cx="8367468" cy="46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42" b="76928"/>
          <a:stretch/>
        </p:blipFill>
        <p:spPr>
          <a:xfrm>
            <a:off x="827584" y="1633364"/>
            <a:ext cx="7368624" cy="27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4" t="73990" r="22754"/>
          <a:stretch/>
        </p:blipFill>
        <p:spPr>
          <a:xfrm>
            <a:off x="1331640" y="769268"/>
            <a:ext cx="6535075" cy="43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Portieken</a:t>
            </a:r>
          </a:p>
          <a:p>
            <a:pPr lvl="3"/>
            <a:r>
              <a:rPr lang="nl-NL" sz="2400" dirty="0" smtClean="0"/>
              <a:t>Groter </a:t>
            </a:r>
          </a:p>
          <a:p>
            <a:pPr lvl="3"/>
            <a:r>
              <a:rPr lang="nl-NL" sz="2400" dirty="0" smtClean="0"/>
              <a:t>Plateaulift blijft zitten </a:t>
            </a:r>
          </a:p>
          <a:p>
            <a:pPr lvl="3"/>
            <a:r>
              <a:rPr lang="nl-NL" sz="2400" dirty="0" smtClean="0"/>
              <a:t>Liften groter</a:t>
            </a:r>
          </a:p>
          <a:p>
            <a:pPr lvl="3"/>
            <a:r>
              <a:rPr lang="nl-NL" sz="2400" dirty="0" smtClean="0"/>
              <a:t>Samen met commissie tegels uitzoeken</a:t>
            </a:r>
          </a:p>
          <a:p>
            <a:pPr lvl="3"/>
            <a:r>
              <a:rPr lang="nl-NL" sz="2400" dirty="0" smtClean="0"/>
              <a:t>Postvakken</a:t>
            </a:r>
          </a:p>
          <a:p>
            <a:pPr lvl="3"/>
            <a:r>
              <a:rPr lang="nl-NL" sz="2400" dirty="0" smtClean="0"/>
              <a:t>Trapleuning aan twee kanten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633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:\Project\2017\1710.50 Henriettedreef\3D\schets\schets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33888"/>
          <a:stretch/>
        </p:blipFill>
        <p:spPr bwMode="auto">
          <a:xfrm>
            <a:off x="2585526" y="364229"/>
            <a:ext cx="5273699" cy="50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 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André van Leeuwen 		(Projectmanager)</a:t>
            </a:r>
          </a:p>
          <a:p>
            <a:r>
              <a:rPr lang="nl-NL" dirty="0" smtClean="0"/>
              <a:t>Rogier Bos 			(Installateur) </a:t>
            </a:r>
          </a:p>
          <a:p>
            <a:r>
              <a:rPr lang="nl-NL" dirty="0" smtClean="0"/>
              <a:t>Frank Stedehouder 		(Architect)</a:t>
            </a:r>
          </a:p>
          <a:p>
            <a:r>
              <a:rPr lang="nl-NL" dirty="0" smtClean="0"/>
              <a:t>Tony Schoen 			(Projectleider)</a:t>
            </a:r>
          </a:p>
          <a:p>
            <a:r>
              <a:rPr lang="nl-NL" dirty="0" smtClean="0"/>
              <a:t>Michelle Bal 			(Bewonersonderzoek)</a:t>
            </a:r>
          </a:p>
          <a:p>
            <a:r>
              <a:rPr lang="nl-NL" dirty="0" smtClean="0"/>
              <a:t>Hakim Kamaludeen 		(Woonconsulent)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:\Project\2017\1710.50 Henriettedreef\3D\schets\schets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2509"/>
          <a:stretch/>
        </p:blipFill>
        <p:spPr bwMode="auto">
          <a:xfrm>
            <a:off x="4271967" y="397227"/>
            <a:ext cx="3649990" cy="49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:\Project\2017\1710.50 Henriettedreef\3D\schets\schets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5"/>
          <a:stretch/>
        </p:blipFill>
        <p:spPr bwMode="auto">
          <a:xfrm>
            <a:off x="3131840" y="287486"/>
            <a:ext cx="4860540" cy="5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Geveldelen  </a:t>
            </a:r>
          </a:p>
          <a:p>
            <a:pPr marL="0" indent="0">
              <a:buNone/>
            </a:pPr>
            <a:r>
              <a:rPr lang="nl-NL" dirty="0" smtClean="0"/>
              <a:t>Voorkant </a:t>
            </a:r>
          </a:p>
          <a:p>
            <a:pPr marL="0" indent="0">
              <a:buNone/>
            </a:pPr>
            <a:r>
              <a:rPr lang="nl-NL" dirty="0" smtClean="0"/>
              <a:t>	- </a:t>
            </a:r>
            <a:r>
              <a:rPr lang="nl-NL" sz="2100" dirty="0" smtClean="0"/>
              <a:t>Uitstraling </a:t>
            </a:r>
            <a:endParaRPr lang="nl-NL" sz="2100" dirty="0"/>
          </a:p>
          <a:p>
            <a:pPr marL="0" indent="0">
              <a:buNone/>
            </a:pPr>
            <a:r>
              <a:rPr lang="nl-NL" sz="2100" dirty="0" smtClean="0"/>
              <a:t>	-  Materiaal</a:t>
            </a:r>
          </a:p>
          <a:p>
            <a:pPr marL="0" indent="0">
              <a:buNone/>
            </a:pPr>
            <a:r>
              <a:rPr lang="nl-NL" dirty="0" smtClean="0"/>
              <a:t>Achterkant </a:t>
            </a:r>
            <a:endParaRPr lang="nl-NL" dirty="0"/>
          </a:p>
          <a:p>
            <a:pPr lvl="2">
              <a:buFontTx/>
              <a:buChar char="-"/>
            </a:pPr>
            <a:r>
              <a:rPr lang="nl-NL" sz="2100" dirty="0" smtClean="0"/>
              <a:t>Uitstraling </a:t>
            </a:r>
          </a:p>
          <a:p>
            <a:pPr lvl="2">
              <a:buFontTx/>
              <a:buChar char="-"/>
            </a:pPr>
            <a:r>
              <a:rPr lang="nl-NL" sz="2100" dirty="0" smtClean="0"/>
              <a:t>Entree (eventueel)</a:t>
            </a:r>
          </a:p>
          <a:p>
            <a:pPr lvl="2">
              <a:buFontTx/>
              <a:buChar char="-"/>
            </a:pPr>
            <a:r>
              <a:rPr lang="nl-NL" sz="2100" dirty="0" smtClean="0"/>
              <a:t>Afvalcontainers </a:t>
            </a:r>
          </a:p>
          <a:p>
            <a:pPr lvl="2">
              <a:buFontTx/>
              <a:buChar char="-"/>
            </a:pPr>
            <a:r>
              <a:rPr lang="nl-NL" sz="2100" dirty="0" smtClean="0"/>
              <a:t>Speeltuin 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2741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aanpassingen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Voordeur vervangen, veilig hang- en sluitwerk</a:t>
            </a:r>
          </a:p>
          <a:p>
            <a:r>
              <a:rPr lang="nl-NL" dirty="0" smtClean="0"/>
              <a:t>Nieuwe kozijnen  (maatvoering gelijk)</a:t>
            </a:r>
          </a:p>
          <a:p>
            <a:r>
              <a:rPr lang="nl-NL" dirty="0" smtClean="0"/>
              <a:t>Lampje op balkon </a:t>
            </a:r>
          </a:p>
          <a:p>
            <a:r>
              <a:rPr lang="nl-NL" dirty="0" smtClean="0"/>
              <a:t>Isoleren bergingsruimten</a:t>
            </a:r>
          </a:p>
          <a:p>
            <a:r>
              <a:rPr lang="nl-NL" dirty="0" smtClean="0"/>
              <a:t>Nieuwe keuken (indien nodig)</a:t>
            </a:r>
          </a:p>
          <a:p>
            <a:r>
              <a:rPr lang="nl-NL" dirty="0" smtClean="0"/>
              <a:t>Afzuigkap alleen </a:t>
            </a:r>
            <a:r>
              <a:rPr lang="nl-NL" smtClean="0"/>
              <a:t>aanpassen (indien nodig)</a:t>
            </a:r>
            <a:endParaRPr lang="nl-NL" dirty="0" smtClean="0"/>
          </a:p>
          <a:p>
            <a:r>
              <a:rPr lang="nl-NL" dirty="0" smtClean="0"/>
              <a:t>Mechanische ventilatie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0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Planning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hele flat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 aanpak zomer 2019 </a:t>
            </a:r>
          </a:p>
          <a:p>
            <a:r>
              <a:rPr lang="nl-NL" dirty="0" smtClean="0"/>
              <a:t>Zowel voor energieleverende flat als voor Label 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9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Vragen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Doelstelling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Systeem</a:t>
            </a:r>
            <a:r>
              <a:rPr lang="en-US" dirty="0" smtClean="0"/>
              <a:t> </a:t>
            </a:r>
            <a:r>
              <a:rPr lang="en-US" dirty="0" err="1" smtClean="0"/>
              <a:t>ontwikkelen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err="1" smtClean="0"/>
              <a:t>energieleverend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(</a:t>
            </a:r>
            <a:r>
              <a:rPr lang="en-US" dirty="0" smtClean="0"/>
              <a:t>op </a:t>
            </a:r>
            <a:r>
              <a:rPr lang="en-US" dirty="0" err="1" smtClean="0"/>
              <a:t>gebouw</a:t>
            </a:r>
            <a:r>
              <a:rPr lang="en-US" dirty="0" smtClean="0"/>
              <a:t> en </a:t>
            </a:r>
            <a:r>
              <a:rPr lang="en-US" dirty="0" err="1" smtClean="0"/>
              <a:t>verbruik</a:t>
            </a:r>
            <a:r>
              <a:rPr lang="en-US" dirty="0" smtClean="0"/>
              <a:t>)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Intervam</a:t>
            </a:r>
            <a:r>
              <a:rPr lang="en-US" dirty="0" smtClean="0"/>
              <a:t> </a:t>
            </a:r>
            <a:r>
              <a:rPr lang="en-US" dirty="0" err="1" smtClean="0"/>
              <a:t>hoogbouwflats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Aanleiding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0" y="1489348"/>
            <a:ext cx="4114800" cy="3771636"/>
          </a:xfrm>
        </p:spPr>
        <p:txBody>
          <a:bodyPr>
            <a:normAutofit/>
          </a:bodyPr>
          <a:lstStyle/>
          <a:p>
            <a:r>
              <a:rPr lang="nl-NL" sz="2400" smtClean="0">
                <a:latin typeface="Calibri" panose="020F0502020204030204" pitchFamily="34" charset="0"/>
              </a:rPr>
              <a:t>Nederland klimaatneutraal in 2050</a:t>
            </a:r>
          </a:p>
          <a:p>
            <a:r>
              <a:rPr lang="nl-NL" sz="2400" smtClean="0">
                <a:latin typeface="Calibri" panose="020F0502020204030204" pitchFamily="34" charset="0"/>
              </a:rPr>
              <a:t>35 jaar om alle bestaande gebouwen aan te pakken</a:t>
            </a:r>
          </a:p>
          <a:p>
            <a:r>
              <a:rPr lang="nl-NL" sz="2400" smtClean="0"/>
              <a:t>200.000 woningen per jaar klimaatneutraal maken</a:t>
            </a:r>
          </a:p>
          <a:p>
            <a:r>
              <a:rPr lang="nl-NL" sz="2400" smtClean="0"/>
              <a:t>Industriële oplossingen nodig</a:t>
            </a:r>
            <a:endParaRPr lang="en-GB" sz="2400" smtClean="0"/>
          </a:p>
          <a:p>
            <a:endParaRPr lang="nl-NL" sz="2400" dirty="0"/>
          </a:p>
        </p:txBody>
      </p:sp>
      <p:pic>
        <p:nvPicPr>
          <p:cNvPr id="13" name="Picture 3" descr="C:\Users\Tony\Google Drive Insync\1. TonySchoen\Projecten\2017.002 TKI Inside-Out\50 Uitvoering\80 Foto's en afbeeldingen\X24098 - C3423-A.jpg"/>
          <p:cNvPicPr>
            <a:picLocks noChangeAspect="1" noChangeArrowheads="1"/>
          </p:cNvPicPr>
          <p:nvPr/>
        </p:nvPicPr>
        <p:blipFill rotWithShape="1">
          <a:blip r:embed="rId3" cstate="print"/>
          <a:srcRect l="5776" t="23319" r="2811"/>
          <a:stretch/>
        </p:blipFill>
        <p:spPr bwMode="auto">
          <a:xfrm>
            <a:off x="1" y="1596067"/>
            <a:ext cx="4572000" cy="303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ny\surfdrive\Shared\TKI Inside Out Prototype\40 Communicatie\80 Foto's en afbeeldingen\Utrecht Aard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5328">
            <a:off x="198926" y="878799"/>
            <a:ext cx="6501681" cy="447797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Maar nu ook…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1147">
            <a:off x="4890194" y="1760135"/>
            <a:ext cx="4329448" cy="39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Uitgangspunten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Label B of energieleverende flat </a:t>
            </a:r>
          </a:p>
          <a:p>
            <a:r>
              <a:rPr lang="nl-NL" dirty="0" smtClean="0"/>
              <a:t>Verlagen energiekosten</a:t>
            </a:r>
          </a:p>
          <a:p>
            <a:r>
              <a:rPr lang="nl-NL" dirty="0" smtClean="0"/>
              <a:t>Zonder huurverhoging</a:t>
            </a:r>
          </a:p>
          <a:p>
            <a:r>
              <a:rPr lang="nl-NL" dirty="0" smtClean="0"/>
              <a:t>In bewoonde staat</a:t>
            </a:r>
          </a:p>
          <a:p>
            <a:r>
              <a:rPr lang="nl-NL" dirty="0" smtClean="0"/>
              <a:t>Start zomer 2019</a:t>
            </a:r>
          </a:p>
          <a:p>
            <a:r>
              <a:rPr lang="nl-NL" dirty="0" smtClean="0"/>
              <a:t>Samen met de bewonerscommissie op onderzoek</a:t>
            </a:r>
          </a:p>
        </p:txBody>
      </p:sp>
    </p:spTree>
    <p:extLst>
      <p:ext uri="{BB962C8B-B14F-4D97-AF65-F5344CB8AC3E}">
        <p14:creationId xmlns:p14="http://schemas.microsoft.com/office/powerpoint/2010/main" val="4944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staan we?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Stappen/fases</a:t>
            </a:r>
          </a:p>
          <a:p>
            <a:r>
              <a:rPr lang="nl-NL" dirty="0" smtClean="0"/>
              <a:t>Vorig jaar onderzoek</a:t>
            </a:r>
          </a:p>
          <a:p>
            <a:r>
              <a:rPr lang="nl-NL" dirty="0" smtClean="0"/>
              <a:t>Dit jaar modelwoning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Label </a:t>
            </a:r>
            <a:r>
              <a:rPr lang="nl-NL" dirty="0" smtClean="0"/>
              <a:t>B / energieleverende flat</a:t>
            </a:r>
            <a:endParaRPr lang="nl-NL" dirty="0"/>
          </a:p>
          <a:p>
            <a:r>
              <a:rPr lang="en-US" dirty="0"/>
              <a:t>Label B </a:t>
            </a:r>
            <a:r>
              <a:rPr lang="en-US" dirty="0" err="1"/>
              <a:t>renovatie</a:t>
            </a:r>
            <a:r>
              <a:rPr lang="en-US" dirty="0"/>
              <a:t> is </a:t>
            </a:r>
            <a:r>
              <a:rPr lang="en-US" dirty="0" err="1"/>
              <a:t>gebaseerd</a:t>
            </a:r>
            <a:r>
              <a:rPr lang="en-US" dirty="0"/>
              <a:t> op </a:t>
            </a:r>
            <a:r>
              <a:rPr lang="en-US" dirty="0" err="1" smtClean="0"/>
              <a:t>Gambiadreef</a:t>
            </a:r>
            <a:endParaRPr lang="nl-NL" dirty="0"/>
          </a:p>
          <a:p>
            <a:r>
              <a:rPr lang="nl-NL" dirty="0"/>
              <a:t>Energieleverende flat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54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goOnSlides"/>
  <p:tag name="SHAPECLASSFILE" val="BoschLogo2016.emf"/>
  <p:tag name="SHAPECLASSPROTECTIONTYPE" val="15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(16:10)</PresentationFormat>
  <Paragraphs>171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Office-thema</vt:lpstr>
      <vt:lpstr>Kantoorthema</vt:lpstr>
      <vt:lpstr>1_Office-thema</vt:lpstr>
      <vt:lpstr>PowerPoint Presentation</vt:lpstr>
      <vt:lpstr>Inhoud</vt:lpstr>
      <vt:lpstr>Even voorstellen </vt:lpstr>
      <vt:lpstr>Doelstelling</vt:lpstr>
      <vt:lpstr>Aanleiding</vt:lpstr>
      <vt:lpstr>Aanleiding</vt:lpstr>
      <vt:lpstr>Maar nu ook…</vt:lpstr>
      <vt:lpstr>Uitgangspunten </vt:lpstr>
      <vt:lpstr>Waar staan we?</vt:lpstr>
      <vt:lpstr>Terugblik  Tony Schoen</vt:lpstr>
      <vt:lpstr>Proces tot nu toe</vt:lpstr>
      <vt:lpstr>Proces tot nu toe (2)</vt:lpstr>
      <vt:lpstr>Bewonersparticipatie</vt:lpstr>
      <vt:lpstr>Bewonersonderzoek  Michèlle Bal </vt:lpstr>
      <vt:lpstr>Doel van het bewonersonderzoek</vt:lpstr>
      <vt:lpstr>Proefwoning (nr. 125) 10e etage Rogier Bos  </vt:lpstr>
      <vt:lpstr>Waarom deze woning als proefwoning?</vt:lpstr>
      <vt:lpstr>Proefwoning (125)</vt:lpstr>
      <vt:lpstr>Slimme energieleverende gevel</vt:lpstr>
      <vt:lpstr>Zonwering</vt:lpstr>
      <vt:lpstr>Kopgevel </vt:lpstr>
      <vt:lpstr>Risico’s</vt:lpstr>
      <vt:lpstr>Planning proefwoning</vt:lpstr>
      <vt:lpstr>Ontwerp hele flat  Frank Stedehouder</vt:lpstr>
      <vt:lpstr>PowerPoint Presentation</vt:lpstr>
      <vt:lpstr>PowerPoint Presentation</vt:lpstr>
      <vt:lpstr>PowerPoint Presentation</vt:lpstr>
      <vt:lpstr>Wat gaan we doen?</vt:lpstr>
      <vt:lpstr>PowerPoint Presentation</vt:lpstr>
      <vt:lpstr>PowerPoint Presentation</vt:lpstr>
      <vt:lpstr>PowerPoint Presentation</vt:lpstr>
      <vt:lpstr>Wat gaan we doen?</vt:lpstr>
      <vt:lpstr>Overige aanpassingen </vt:lpstr>
      <vt:lpstr>Planning </vt:lpstr>
      <vt:lpstr>Planning hele flat </vt:lpstr>
      <vt:lpstr>Vragen?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Tony Schoen</dc:creator>
  <cp:lastModifiedBy>Jong, D. de (Daniëlle)</cp:lastModifiedBy>
  <cp:revision>123</cp:revision>
  <dcterms:created xsi:type="dcterms:W3CDTF">2017-06-02T14:03:03Z</dcterms:created>
  <dcterms:modified xsi:type="dcterms:W3CDTF">2018-06-27T14:17:18Z</dcterms:modified>
</cp:coreProperties>
</file>